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62" r:id="rId4"/>
    <p:sldId id="259" r:id="rId5"/>
    <p:sldId id="261" r:id="rId6"/>
    <p:sldId id="264" r:id="rId7"/>
    <p:sldId id="266" r:id="rId8"/>
    <p:sldId id="265" r:id="rId9"/>
    <p:sldId id="267" r:id="rId10"/>
    <p:sldId id="269" r:id="rId11"/>
    <p:sldId id="270" r:id="rId12"/>
    <p:sldId id="274" r:id="rId13"/>
    <p:sldId id="273" r:id="rId14"/>
    <p:sldId id="263" r:id="rId15"/>
    <p:sldId id="271" r:id="rId16"/>
    <p:sldId id="275" r:id="rId17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C06529-A16B-48AE-AAED-D317F026EE92}" type="doc">
      <dgm:prSet loTypeId="urn:microsoft.com/office/officeart/2005/8/layout/pyramid3" loCatId="pyramid" qsTypeId="urn:microsoft.com/office/officeart/2005/8/quickstyle/simple3" qsCatId="simple" csTypeId="urn:microsoft.com/office/officeart/2005/8/colors/colorful3" csCatId="colorful" phldr="1"/>
      <dgm:spPr/>
    </dgm:pt>
    <dgm:pt modelId="{CAF5F1FC-5190-413D-8F9A-E22AEEA836E6}">
      <dgm:prSet phldrT="[Texte]" custT="1"/>
      <dgm:spPr/>
      <dgm:t>
        <a:bodyPr/>
        <a:lstStyle/>
        <a:p>
          <a:r>
            <a:rPr lang="fr-FR" sz="1800" dirty="0" smtClean="0">
              <a:latin typeface="Arial Black" pitchFamily="34" charset="0"/>
            </a:rPr>
            <a:t>Transports </a:t>
          </a:r>
        </a:p>
        <a:p>
          <a:r>
            <a:rPr lang="fr-FR" sz="1800" dirty="0" smtClean="0">
              <a:latin typeface="Arial Black" pitchFamily="34" charset="0"/>
            </a:rPr>
            <a:t>TP&amp; construction</a:t>
          </a:r>
          <a:endParaRPr lang="fr-FR" sz="1800" dirty="0">
            <a:latin typeface="Arial Black" pitchFamily="34" charset="0"/>
          </a:endParaRPr>
        </a:p>
      </dgm:t>
    </dgm:pt>
    <dgm:pt modelId="{3AF47C41-24CB-481B-A8BD-6E1A98BC7B3E}" type="parTrans" cxnId="{E766CEA4-CB04-4339-B040-9D3BD4725924}">
      <dgm:prSet/>
      <dgm:spPr/>
      <dgm:t>
        <a:bodyPr/>
        <a:lstStyle/>
        <a:p>
          <a:endParaRPr lang="fr-FR"/>
        </a:p>
      </dgm:t>
    </dgm:pt>
    <dgm:pt modelId="{60FA3EB6-E6B6-4C56-95D5-6D28C1524AF4}" type="sibTrans" cxnId="{E766CEA4-CB04-4339-B040-9D3BD4725924}">
      <dgm:prSet/>
      <dgm:spPr/>
      <dgm:t>
        <a:bodyPr/>
        <a:lstStyle/>
        <a:p>
          <a:endParaRPr lang="fr-FR"/>
        </a:p>
      </dgm:t>
    </dgm:pt>
    <dgm:pt modelId="{2103B9E9-28D9-4EA0-8153-0CB5C9FADEF6}">
      <dgm:prSet phldrT="[Texte]" custT="1"/>
      <dgm:spPr/>
      <dgm:t>
        <a:bodyPr/>
        <a:lstStyle/>
        <a:p>
          <a:r>
            <a:rPr lang="fr-FR" sz="1600" dirty="0" smtClean="0">
              <a:solidFill>
                <a:srgbClr val="0000FF"/>
              </a:solidFill>
              <a:latin typeface="Arial Black" pitchFamily="34" charset="0"/>
            </a:rPr>
            <a:t>Collectivités</a:t>
          </a:r>
        </a:p>
        <a:p>
          <a:r>
            <a:rPr lang="fr-FR" sz="1600" dirty="0" smtClean="0">
              <a:solidFill>
                <a:srgbClr val="0000FF"/>
              </a:solidFill>
              <a:latin typeface="Arial Black" pitchFamily="34" charset="0"/>
            </a:rPr>
            <a:t>Conception</a:t>
          </a:r>
          <a:endParaRPr lang="fr-FR" sz="1600" dirty="0">
            <a:solidFill>
              <a:srgbClr val="0000FF"/>
            </a:solidFill>
            <a:latin typeface="Arial Black" pitchFamily="34" charset="0"/>
          </a:endParaRPr>
        </a:p>
      </dgm:t>
    </dgm:pt>
    <dgm:pt modelId="{7281B953-8BD4-4A12-97A3-8729EB92EADD}" type="parTrans" cxnId="{9967AD8F-6FB7-49D7-B53F-C7F5D0FAC486}">
      <dgm:prSet/>
      <dgm:spPr/>
      <dgm:t>
        <a:bodyPr/>
        <a:lstStyle/>
        <a:p>
          <a:endParaRPr lang="fr-FR"/>
        </a:p>
      </dgm:t>
    </dgm:pt>
    <dgm:pt modelId="{0A45F37D-8DE5-4F1B-8642-60F7698B6684}" type="sibTrans" cxnId="{9967AD8F-6FB7-49D7-B53F-C7F5D0FAC486}">
      <dgm:prSet/>
      <dgm:spPr/>
      <dgm:t>
        <a:bodyPr/>
        <a:lstStyle/>
        <a:p>
          <a:endParaRPr lang="fr-FR"/>
        </a:p>
      </dgm:t>
    </dgm:pt>
    <dgm:pt modelId="{E40E9802-76B3-4801-9895-18E9E046341C}">
      <dgm:prSet phldrT="[Texte]" custT="1"/>
      <dgm:spPr/>
      <dgm:t>
        <a:bodyPr/>
        <a:lstStyle/>
        <a:p>
          <a:r>
            <a:rPr lang="fr-FR" sz="2000" b="0" i="0" dirty="0" smtClean="0">
              <a:solidFill>
                <a:srgbClr val="0000FF"/>
              </a:solidFill>
              <a:latin typeface="Arial Black" pitchFamily="34" charset="0"/>
            </a:rPr>
            <a:t>Industries chimiques, agroalimentaires …</a:t>
          </a:r>
          <a:endParaRPr lang="fr-FR" sz="2000" b="0" i="0" dirty="0">
            <a:solidFill>
              <a:srgbClr val="0000FF"/>
            </a:solidFill>
            <a:latin typeface="Arial Black" pitchFamily="34" charset="0"/>
          </a:endParaRPr>
        </a:p>
      </dgm:t>
    </dgm:pt>
    <dgm:pt modelId="{21F6F97F-340B-4576-BB7A-BD5698A5B006}" type="parTrans" cxnId="{E8B3946A-0C8D-42CC-B5EC-6254F55FA365}">
      <dgm:prSet/>
      <dgm:spPr/>
      <dgm:t>
        <a:bodyPr/>
        <a:lstStyle/>
        <a:p>
          <a:endParaRPr lang="fr-FR"/>
        </a:p>
      </dgm:t>
    </dgm:pt>
    <dgm:pt modelId="{4216525E-D38B-49B2-95D8-3EC9C81813CA}" type="sibTrans" cxnId="{E8B3946A-0C8D-42CC-B5EC-6254F55FA365}">
      <dgm:prSet/>
      <dgm:spPr/>
      <dgm:t>
        <a:bodyPr/>
        <a:lstStyle/>
        <a:p>
          <a:endParaRPr lang="fr-FR"/>
        </a:p>
      </dgm:t>
    </dgm:pt>
    <dgm:pt modelId="{7E04606E-96D3-4AD8-AC00-31EABEB32111}">
      <dgm:prSet phldrT="[Texte]" custT="1"/>
      <dgm:spPr/>
      <dgm:t>
        <a:bodyPr/>
        <a:lstStyle/>
        <a:p>
          <a:r>
            <a:rPr lang="fr-FR" sz="1400" dirty="0" smtClean="0">
              <a:solidFill>
                <a:srgbClr val="FFFF00"/>
              </a:solidFill>
              <a:latin typeface="Arial Black" pitchFamily="34" charset="0"/>
            </a:rPr>
            <a:t>Particuliers</a:t>
          </a:r>
          <a:endParaRPr lang="fr-FR" sz="1400" dirty="0">
            <a:solidFill>
              <a:srgbClr val="FFFF00"/>
            </a:solidFill>
            <a:latin typeface="Arial Black" pitchFamily="34" charset="0"/>
          </a:endParaRPr>
        </a:p>
      </dgm:t>
    </dgm:pt>
    <dgm:pt modelId="{4934DE39-6BDA-40EC-A918-18F69FBD7DAE}" type="parTrans" cxnId="{16CC6895-107E-4438-8A4D-2AB912EB53BB}">
      <dgm:prSet/>
      <dgm:spPr/>
      <dgm:t>
        <a:bodyPr/>
        <a:lstStyle/>
        <a:p>
          <a:endParaRPr lang="fr-FR"/>
        </a:p>
      </dgm:t>
    </dgm:pt>
    <dgm:pt modelId="{7EA5033D-FB83-4AF8-A3AE-BD6D71922E52}" type="sibTrans" cxnId="{16CC6895-107E-4438-8A4D-2AB912EB53BB}">
      <dgm:prSet/>
      <dgm:spPr/>
      <dgm:t>
        <a:bodyPr/>
        <a:lstStyle/>
        <a:p>
          <a:endParaRPr lang="fr-FR"/>
        </a:p>
      </dgm:t>
    </dgm:pt>
    <dgm:pt modelId="{E1F82B64-61D4-4CF7-A35A-962997CF834E}" type="pres">
      <dgm:prSet presAssocID="{67C06529-A16B-48AE-AAED-D317F026EE92}" presName="Name0" presStyleCnt="0">
        <dgm:presLayoutVars>
          <dgm:dir/>
          <dgm:animLvl val="lvl"/>
          <dgm:resizeHandles val="exact"/>
        </dgm:presLayoutVars>
      </dgm:prSet>
      <dgm:spPr/>
    </dgm:pt>
    <dgm:pt modelId="{057229EB-4663-4EF8-87DD-CC508F29F751}" type="pres">
      <dgm:prSet presAssocID="{E40E9802-76B3-4801-9895-18E9E046341C}" presName="Name8" presStyleCnt="0"/>
      <dgm:spPr/>
    </dgm:pt>
    <dgm:pt modelId="{E3B70EA5-2EEF-4EB5-A611-B88DC35D7CA3}" type="pres">
      <dgm:prSet presAssocID="{E40E9802-76B3-4801-9895-18E9E046341C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E7466DD-535E-4274-AED3-8EE35F3B91F5}" type="pres">
      <dgm:prSet presAssocID="{E40E9802-76B3-4801-9895-18E9E046341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01EF27F-54D7-4353-B86E-561C74CFE367}" type="pres">
      <dgm:prSet presAssocID="{CAF5F1FC-5190-413D-8F9A-E22AEEA836E6}" presName="Name8" presStyleCnt="0"/>
      <dgm:spPr/>
    </dgm:pt>
    <dgm:pt modelId="{C73EAE85-8D43-4934-9A2B-F89662DDB293}" type="pres">
      <dgm:prSet presAssocID="{CAF5F1FC-5190-413D-8F9A-E22AEEA836E6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F80480B-B3F8-4C9C-B2F1-639E4AD7BB52}" type="pres">
      <dgm:prSet presAssocID="{CAF5F1FC-5190-413D-8F9A-E22AEEA836E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02A739A-AE07-4E0B-91E4-032150BCFF06}" type="pres">
      <dgm:prSet presAssocID="{2103B9E9-28D9-4EA0-8153-0CB5C9FADEF6}" presName="Name8" presStyleCnt="0"/>
      <dgm:spPr/>
    </dgm:pt>
    <dgm:pt modelId="{EFD52CDA-289B-4AC0-B717-EAE40DA80B52}" type="pres">
      <dgm:prSet presAssocID="{2103B9E9-28D9-4EA0-8153-0CB5C9FADEF6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00D819B-E13F-41EC-B3C6-5EDE77E7AE9E}" type="pres">
      <dgm:prSet presAssocID="{2103B9E9-28D9-4EA0-8153-0CB5C9FADEF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17C258B-BFFA-4F0C-82DA-86897330F485}" type="pres">
      <dgm:prSet presAssocID="{7E04606E-96D3-4AD8-AC00-31EABEB32111}" presName="Name8" presStyleCnt="0"/>
      <dgm:spPr/>
    </dgm:pt>
    <dgm:pt modelId="{52CBCEED-A550-407B-AEAD-532F84300FAC}" type="pres">
      <dgm:prSet presAssocID="{7E04606E-96D3-4AD8-AC00-31EABEB32111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33DE8E-5E38-4EB6-BD96-039CBE74E87E}" type="pres">
      <dgm:prSet presAssocID="{7E04606E-96D3-4AD8-AC00-31EABEB3211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E7C65C4-D4A9-4325-8414-E48B2912A1AF}" type="presOf" srcId="{CAF5F1FC-5190-413D-8F9A-E22AEEA836E6}" destId="{C73EAE85-8D43-4934-9A2B-F89662DDB293}" srcOrd="0" destOrd="0" presId="urn:microsoft.com/office/officeart/2005/8/layout/pyramid3"/>
    <dgm:cxn modelId="{E8B3946A-0C8D-42CC-B5EC-6254F55FA365}" srcId="{67C06529-A16B-48AE-AAED-D317F026EE92}" destId="{E40E9802-76B3-4801-9895-18E9E046341C}" srcOrd="0" destOrd="0" parTransId="{21F6F97F-340B-4576-BB7A-BD5698A5B006}" sibTransId="{4216525E-D38B-49B2-95D8-3EC9C81813CA}"/>
    <dgm:cxn modelId="{B091DEFA-A235-4B62-A72B-217FE2C89DDB}" type="presOf" srcId="{67C06529-A16B-48AE-AAED-D317F026EE92}" destId="{E1F82B64-61D4-4CF7-A35A-962997CF834E}" srcOrd="0" destOrd="0" presId="urn:microsoft.com/office/officeart/2005/8/layout/pyramid3"/>
    <dgm:cxn modelId="{9967AD8F-6FB7-49D7-B53F-C7F5D0FAC486}" srcId="{67C06529-A16B-48AE-AAED-D317F026EE92}" destId="{2103B9E9-28D9-4EA0-8153-0CB5C9FADEF6}" srcOrd="2" destOrd="0" parTransId="{7281B953-8BD4-4A12-97A3-8729EB92EADD}" sibTransId="{0A45F37D-8DE5-4F1B-8642-60F7698B6684}"/>
    <dgm:cxn modelId="{16CC6895-107E-4438-8A4D-2AB912EB53BB}" srcId="{67C06529-A16B-48AE-AAED-D317F026EE92}" destId="{7E04606E-96D3-4AD8-AC00-31EABEB32111}" srcOrd="3" destOrd="0" parTransId="{4934DE39-6BDA-40EC-A918-18F69FBD7DAE}" sibTransId="{7EA5033D-FB83-4AF8-A3AE-BD6D71922E52}"/>
    <dgm:cxn modelId="{0C035F00-CABA-4053-9EC2-B50B13DC27E8}" type="presOf" srcId="{7E04606E-96D3-4AD8-AC00-31EABEB32111}" destId="{AF33DE8E-5E38-4EB6-BD96-039CBE74E87E}" srcOrd="1" destOrd="0" presId="urn:microsoft.com/office/officeart/2005/8/layout/pyramid3"/>
    <dgm:cxn modelId="{8E1063B3-59A7-4E1F-82FB-FB7250B61BD9}" type="presOf" srcId="{CAF5F1FC-5190-413D-8F9A-E22AEEA836E6}" destId="{7F80480B-B3F8-4C9C-B2F1-639E4AD7BB52}" srcOrd="1" destOrd="0" presId="urn:microsoft.com/office/officeart/2005/8/layout/pyramid3"/>
    <dgm:cxn modelId="{5DEE7B44-B2B8-4597-B2D1-3C7687690AF5}" type="presOf" srcId="{2103B9E9-28D9-4EA0-8153-0CB5C9FADEF6}" destId="{A00D819B-E13F-41EC-B3C6-5EDE77E7AE9E}" srcOrd="1" destOrd="0" presId="urn:microsoft.com/office/officeart/2005/8/layout/pyramid3"/>
    <dgm:cxn modelId="{F2854D29-2949-47B6-888A-9D42DD93E9AD}" type="presOf" srcId="{2103B9E9-28D9-4EA0-8153-0CB5C9FADEF6}" destId="{EFD52CDA-289B-4AC0-B717-EAE40DA80B52}" srcOrd="0" destOrd="0" presId="urn:microsoft.com/office/officeart/2005/8/layout/pyramid3"/>
    <dgm:cxn modelId="{E766CEA4-CB04-4339-B040-9D3BD4725924}" srcId="{67C06529-A16B-48AE-AAED-D317F026EE92}" destId="{CAF5F1FC-5190-413D-8F9A-E22AEEA836E6}" srcOrd="1" destOrd="0" parTransId="{3AF47C41-24CB-481B-A8BD-6E1A98BC7B3E}" sibTransId="{60FA3EB6-E6B6-4C56-95D5-6D28C1524AF4}"/>
    <dgm:cxn modelId="{0809EA65-7389-403F-957A-53ECA65996C4}" type="presOf" srcId="{E40E9802-76B3-4801-9895-18E9E046341C}" destId="{E3B70EA5-2EEF-4EB5-A611-B88DC35D7CA3}" srcOrd="0" destOrd="0" presId="urn:microsoft.com/office/officeart/2005/8/layout/pyramid3"/>
    <dgm:cxn modelId="{754766A6-5A4C-454C-AF6D-A85696D1F562}" type="presOf" srcId="{7E04606E-96D3-4AD8-AC00-31EABEB32111}" destId="{52CBCEED-A550-407B-AEAD-532F84300FAC}" srcOrd="0" destOrd="0" presId="urn:microsoft.com/office/officeart/2005/8/layout/pyramid3"/>
    <dgm:cxn modelId="{247CA4F7-CA84-4929-9E87-7C119716C3B1}" type="presOf" srcId="{E40E9802-76B3-4801-9895-18E9E046341C}" destId="{DE7466DD-535E-4274-AED3-8EE35F3B91F5}" srcOrd="1" destOrd="0" presId="urn:microsoft.com/office/officeart/2005/8/layout/pyramid3"/>
    <dgm:cxn modelId="{A2D53164-0834-433E-BF66-6FD35B0D061B}" type="presParOf" srcId="{E1F82B64-61D4-4CF7-A35A-962997CF834E}" destId="{057229EB-4663-4EF8-87DD-CC508F29F751}" srcOrd="0" destOrd="0" presId="urn:microsoft.com/office/officeart/2005/8/layout/pyramid3"/>
    <dgm:cxn modelId="{A408C18F-35D5-4AE7-932C-8A7D888A9935}" type="presParOf" srcId="{057229EB-4663-4EF8-87DD-CC508F29F751}" destId="{E3B70EA5-2EEF-4EB5-A611-B88DC35D7CA3}" srcOrd="0" destOrd="0" presId="urn:microsoft.com/office/officeart/2005/8/layout/pyramid3"/>
    <dgm:cxn modelId="{63C26D94-BED6-4C9C-B134-7F7191079D80}" type="presParOf" srcId="{057229EB-4663-4EF8-87DD-CC508F29F751}" destId="{DE7466DD-535E-4274-AED3-8EE35F3B91F5}" srcOrd="1" destOrd="0" presId="urn:microsoft.com/office/officeart/2005/8/layout/pyramid3"/>
    <dgm:cxn modelId="{47C43690-C21E-4103-87EF-001ADFD3F743}" type="presParOf" srcId="{E1F82B64-61D4-4CF7-A35A-962997CF834E}" destId="{101EF27F-54D7-4353-B86E-561C74CFE367}" srcOrd="1" destOrd="0" presId="urn:microsoft.com/office/officeart/2005/8/layout/pyramid3"/>
    <dgm:cxn modelId="{FA72AEA2-7BF1-4292-90DF-9E76D50754DA}" type="presParOf" srcId="{101EF27F-54D7-4353-B86E-561C74CFE367}" destId="{C73EAE85-8D43-4934-9A2B-F89662DDB293}" srcOrd="0" destOrd="0" presId="urn:microsoft.com/office/officeart/2005/8/layout/pyramid3"/>
    <dgm:cxn modelId="{2E2BFBC5-0F9E-4647-BD79-3C74696C46CF}" type="presParOf" srcId="{101EF27F-54D7-4353-B86E-561C74CFE367}" destId="{7F80480B-B3F8-4C9C-B2F1-639E4AD7BB52}" srcOrd="1" destOrd="0" presId="urn:microsoft.com/office/officeart/2005/8/layout/pyramid3"/>
    <dgm:cxn modelId="{9D862C87-CE5B-4358-B091-74600694F26A}" type="presParOf" srcId="{E1F82B64-61D4-4CF7-A35A-962997CF834E}" destId="{602A739A-AE07-4E0B-91E4-032150BCFF06}" srcOrd="2" destOrd="0" presId="urn:microsoft.com/office/officeart/2005/8/layout/pyramid3"/>
    <dgm:cxn modelId="{F04D24DD-E58F-40B4-99EA-CE3CC5CDFB86}" type="presParOf" srcId="{602A739A-AE07-4E0B-91E4-032150BCFF06}" destId="{EFD52CDA-289B-4AC0-B717-EAE40DA80B52}" srcOrd="0" destOrd="0" presId="urn:microsoft.com/office/officeart/2005/8/layout/pyramid3"/>
    <dgm:cxn modelId="{485BBCEB-8260-4276-916B-3A17BA911F22}" type="presParOf" srcId="{602A739A-AE07-4E0B-91E4-032150BCFF06}" destId="{A00D819B-E13F-41EC-B3C6-5EDE77E7AE9E}" srcOrd="1" destOrd="0" presId="urn:microsoft.com/office/officeart/2005/8/layout/pyramid3"/>
    <dgm:cxn modelId="{567A181A-BBAB-4E19-A0DF-04057A318587}" type="presParOf" srcId="{E1F82B64-61D4-4CF7-A35A-962997CF834E}" destId="{517C258B-BFFA-4F0C-82DA-86897330F485}" srcOrd="3" destOrd="0" presId="urn:microsoft.com/office/officeart/2005/8/layout/pyramid3"/>
    <dgm:cxn modelId="{FEF7A16B-0845-4304-91C5-F14FAA306A68}" type="presParOf" srcId="{517C258B-BFFA-4F0C-82DA-86897330F485}" destId="{52CBCEED-A550-407B-AEAD-532F84300FAC}" srcOrd="0" destOrd="0" presId="urn:microsoft.com/office/officeart/2005/8/layout/pyramid3"/>
    <dgm:cxn modelId="{FA44E0F4-88A1-48BB-B81B-E14246F77B19}" type="presParOf" srcId="{517C258B-BFFA-4F0C-82DA-86897330F485}" destId="{AF33DE8E-5E38-4EB6-BD96-039CBE74E87E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3/23/2016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3/23/2016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3/23/2016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mailto:info@ppflexible.com" TargetMode="Externa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audio" Target="../media/audio2.wav"/><Relationship Id="rId5" Type="http://schemas.openxmlformats.org/officeDocument/2006/relationships/diagramData" Target="../diagrams/data1.xml"/><Relationship Id="rId10" Type="http://schemas.openxmlformats.org/officeDocument/2006/relationships/image" Target="../media/image2.jpeg"/><Relationship Id="rId4" Type="http://schemas.openxmlformats.org/officeDocument/2006/relationships/hyperlink" Target="http://www.ppflexible.com/" TargetMode="External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pflexible.com/" TargetMode="External"/><Relationship Id="rId2" Type="http://schemas.openxmlformats.org/officeDocument/2006/relationships/hyperlink" Target="mailto:info@ppflexible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pflexible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www.ppflexible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audio" Target="../media/audio2.wav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e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2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rgbClr val="0070C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9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470" y="216576"/>
            <a:ext cx="3251509" cy="160210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" name="Imag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786" y="201980"/>
            <a:ext cx="4102443" cy="152894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00126" y="2272570"/>
            <a:ext cx="10367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PPF est une entreprise </a:t>
            </a:r>
            <a:r>
              <a:rPr lang="fr-FR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familiale </a:t>
            </a:r>
            <a:r>
              <a:rPr lang="fr-FR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à votre service depuis 30 ans </a:t>
            </a:r>
            <a:r>
              <a:rPr lang="fr-FR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</a:t>
            </a:r>
          </a:p>
          <a:p>
            <a:pPr algn="ctr"/>
            <a:endParaRPr lang="fr-FR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fr-FR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Il nous tient à cœur de solutionner vos problèmes de conduction de fluides les plus ardus</a:t>
            </a:r>
            <a:r>
              <a:rPr lang="fr-FR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ctr"/>
            <a:endParaRPr lang="fr-FR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fr-FR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Nos techniciens hautement expérimentés </a:t>
            </a:r>
            <a:endParaRPr lang="fr-FR" sz="2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fr-FR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réalisent </a:t>
            </a:r>
            <a:r>
              <a:rPr lang="fr-FR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équipent vos flexibles hydrauliques et inox selon vos </a:t>
            </a:r>
            <a:r>
              <a:rPr lang="fr-FR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exigences </a:t>
            </a:r>
            <a:r>
              <a:rPr lang="fr-FR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grâce à notre stock de tuyaux et </a:t>
            </a:r>
            <a:r>
              <a:rPr lang="fr-FR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d’accessoires </a:t>
            </a:r>
          </a:p>
          <a:p>
            <a:pPr algn="ctr"/>
            <a:r>
              <a:rPr lang="fr-FR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à notre important parc machines.</a:t>
            </a:r>
            <a:endParaRPr lang="fr-FR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Image 2" descr="30 a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053"/>
            <a:ext cx="2021975" cy="123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20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  <p:sndAc>
          <p:stSnd>
            <p:snd r:embed="rId2" name="wind.wav"/>
          </p:stSnd>
        </p:sndAc>
      </p:transition>
    </mc:Choice>
    <mc:Fallback xmlns="">
      <p:transition spd="slow" advClick="0" advTm="10000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rgbClr val="0070C0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8" y="201980"/>
            <a:ext cx="3251509" cy="160210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4" name="Rectangle à coins arrondis 3"/>
          <p:cNvSpPr/>
          <p:nvPr/>
        </p:nvSpPr>
        <p:spPr>
          <a:xfrm>
            <a:off x="4678377" y="608317"/>
            <a:ext cx="7320546" cy="658125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sz="2900" b="1" dirty="0" smtClean="0"/>
              <a:t>ROUES  &amp;  ROULETTES</a:t>
            </a:r>
            <a:endParaRPr lang="fr-FR" sz="29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024491" y="2959968"/>
            <a:ext cx="5858387" cy="2455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000" dirty="0" smtClean="0">
                <a:latin typeface="Century" panose="02040604050505020304" pitchFamily="18" charset="0"/>
              </a:rPr>
              <a:t>Une gamme complète pour tous usages dans </a:t>
            </a:r>
          </a:p>
          <a:p>
            <a:pPr>
              <a:lnSpc>
                <a:spcPct val="200000"/>
              </a:lnSpc>
            </a:pPr>
            <a:r>
              <a:rPr lang="fr-FR" sz="2000" dirty="0">
                <a:latin typeface="Century" panose="02040604050505020304" pitchFamily="18" charset="0"/>
              </a:rPr>
              <a:t>	</a:t>
            </a:r>
            <a:r>
              <a:rPr lang="fr-FR" sz="2000" dirty="0" smtClean="0">
                <a:latin typeface="Century" panose="02040604050505020304" pitchFamily="18" charset="0"/>
              </a:rPr>
              <a:t>¤ l’industrie</a:t>
            </a:r>
          </a:p>
          <a:p>
            <a:pPr>
              <a:lnSpc>
                <a:spcPct val="200000"/>
              </a:lnSpc>
            </a:pPr>
            <a:r>
              <a:rPr lang="fr-FR" sz="2000" dirty="0">
                <a:latin typeface="Century" panose="02040604050505020304" pitchFamily="18" charset="0"/>
              </a:rPr>
              <a:t>	</a:t>
            </a:r>
            <a:r>
              <a:rPr lang="fr-FR" sz="2000" dirty="0" smtClean="0">
                <a:latin typeface="Century" panose="02040604050505020304" pitchFamily="18" charset="0"/>
              </a:rPr>
              <a:t>¤ les collectivités</a:t>
            </a:r>
          </a:p>
          <a:p>
            <a:pPr>
              <a:lnSpc>
                <a:spcPct val="200000"/>
              </a:lnSpc>
            </a:pPr>
            <a:r>
              <a:rPr lang="fr-FR" sz="2000" dirty="0">
                <a:latin typeface="Century" panose="02040604050505020304" pitchFamily="18" charset="0"/>
              </a:rPr>
              <a:t>	</a:t>
            </a:r>
            <a:r>
              <a:rPr lang="fr-FR" sz="2000" dirty="0" smtClean="0">
                <a:latin typeface="Century" panose="02040604050505020304" pitchFamily="18" charset="0"/>
              </a:rPr>
              <a:t>¤ l’hospitalier</a:t>
            </a:r>
            <a:endParaRPr lang="fr-FR" sz="2000" dirty="0">
              <a:latin typeface="Century" panose="02040604050505020304" pitchFamily="18" charset="0"/>
            </a:endParaRPr>
          </a:p>
        </p:txBody>
      </p:sp>
      <p:pic>
        <p:nvPicPr>
          <p:cNvPr id="10" name="Image 9" descr="diffrents-types-de-rou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62644" y="3521983"/>
            <a:ext cx="4579023" cy="1596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</p:spPr>
      </p:pic>
      <p:pic>
        <p:nvPicPr>
          <p:cNvPr id="12" name="Image 11" descr="profil_5513_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351" y="2285439"/>
            <a:ext cx="2964906" cy="4256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6267482" y="1390145"/>
            <a:ext cx="399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03.89.55.11.55     </a:t>
            </a:r>
            <a:r>
              <a:rPr lang="fr-FR" u="sng" dirty="0" smtClean="0">
                <a:solidFill>
                  <a:srgbClr val="0000FF"/>
                </a:solidFill>
              </a:rPr>
              <a:t>info@ppflexible.com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rgbClr val="0070C0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8" y="201980"/>
            <a:ext cx="3251509" cy="160210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Rectangle à coins arrondis 4"/>
          <p:cNvSpPr/>
          <p:nvPr/>
        </p:nvSpPr>
        <p:spPr>
          <a:xfrm>
            <a:off x="4678377" y="665905"/>
            <a:ext cx="7320546" cy="674253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sz="2900" b="1" dirty="0" smtClean="0"/>
              <a:t>VANNES</a:t>
            </a:r>
            <a:endParaRPr lang="fr-FR" sz="29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0" y="4597987"/>
            <a:ext cx="1920609" cy="179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32" y="2665064"/>
            <a:ext cx="1792147" cy="2011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650" y="4071182"/>
            <a:ext cx="1349350" cy="2671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33" y="4488214"/>
            <a:ext cx="2113725" cy="1837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7" y="3135380"/>
            <a:ext cx="1526211" cy="102818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3" name="ZoneTexte 12"/>
          <p:cNvSpPr txBox="1"/>
          <p:nvPr/>
        </p:nvSpPr>
        <p:spPr>
          <a:xfrm>
            <a:off x="2068631" y="1989465"/>
            <a:ext cx="7023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 smtClean="0">
                <a:latin typeface="Century" panose="02040604050505020304" pitchFamily="18" charset="0"/>
              </a:rPr>
              <a:t>Différents types de dispositifs de régulation de débit de fluides :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Century" panose="02040604050505020304" pitchFamily="18" charset="0"/>
              </a:rPr>
              <a:t>	</a:t>
            </a:r>
            <a:r>
              <a:rPr lang="fr-FR" sz="2000" dirty="0" smtClean="0">
                <a:latin typeface="Century" panose="02040604050505020304" pitchFamily="18" charset="0"/>
              </a:rPr>
              <a:t>¤ vannes à BOISSEAU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Century" panose="02040604050505020304" pitchFamily="18" charset="0"/>
              </a:rPr>
              <a:t>	</a:t>
            </a:r>
            <a:r>
              <a:rPr lang="fr-FR" sz="2000" dirty="0" smtClean="0">
                <a:latin typeface="Century" panose="02040604050505020304" pitchFamily="18" charset="0"/>
              </a:rPr>
              <a:t>¤ vannes à OPERCULE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Century" panose="02040604050505020304" pitchFamily="18" charset="0"/>
              </a:rPr>
              <a:t>	</a:t>
            </a:r>
            <a:r>
              <a:rPr lang="fr-FR" sz="2000" dirty="0" smtClean="0">
                <a:latin typeface="Century" panose="02040604050505020304" pitchFamily="18" charset="0"/>
              </a:rPr>
              <a:t>¤ vannes PAPILLONS toutes applications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Century" panose="02040604050505020304" pitchFamily="18" charset="0"/>
              </a:rPr>
              <a:t>	</a:t>
            </a:r>
            <a:r>
              <a:rPr lang="fr-FR" sz="2000" dirty="0" smtClean="0">
                <a:latin typeface="Century" panose="02040604050505020304" pitchFamily="18" charset="0"/>
              </a:rPr>
              <a:t>¤ vannes spéciales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63689" y="4144081"/>
            <a:ext cx="1467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Century" panose="02040604050505020304" pitchFamily="18" charset="0"/>
              </a:rPr>
              <a:t>Vanne à boule</a:t>
            </a:r>
            <a:endParaRPr lang="fr-FR" sz="1400" i="1" dirty="0">
              <a:latin typeface="Century" panose="020406040505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365649" y="4729390"/>
            <a:ext cx="1453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Century" panose="02040604050505020304" pitchFamily="18" charset="0"/>
              </a:rPr>
              <a:t>Vanne papillon</a:t>
            </a:r>
            <a:endParaRPr lang="fr-FR" sz="1400" i="1" dirty="0">
              <a:latin typeface="Century" panose="020406040505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297357" y="6326133"/>
            <a:ext cx="1953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Century" panose="02040604050505020304" pitchFamily="18" charset="0"/>
              </a:rPr>
              <a:t>Robinet à soupape</a:t>
            </a:r>
            <a:endParaRPr lang="fr-FR" sz="1400" i="1" dirty="0">
              <a:latin typeface="Century" panose="020406040505050203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51465" y="6366326"/>
            <a:ext cx="1953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Century" panose="02040604050505020304" pitchFamily="18" charset="0"/>
              </a:rPr>
              <a:t>Vanne à boisseau</a:t>
            </a:r>
            <a:endParaRPr lang="fr-FR" sz="1400" i="1" dirty="0">
              <a:latin typeface="Century" panose="02040604050505020304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995413" y="3547962"/>
            <a:ext cx="1177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Century" panose="02040604050505020304" pitchFamily="18" charset="0"/>
              </a:rPr>
              <a:t>Vanne à guillotine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267482" y="1390145"/>
            <a:ext cx="399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03.89.55.11.55     </a:t>
            </a:r>
            <a:r>
              <a:rPr lang="fr-FR" u="sng" dirty="0" smtClean="0">
                <a:solidFill>
                  <a:srgbClr val="0000FF"/>
                </a:solidFill>
              </a:rPr>
              <a:t>info@ppflexible.com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3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rgbClr val="0070C0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8" y="201980"/>
            <a:ext cx="3251509" cy="160210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Rectangle à coins arrondis 4"/>
          <p:cNvSpPr/>
          <p:nvPr/>
        </p:nvSpPr>
        <p:spPr>
          <a:xfrm>
            <a:off x="4678377" y="665905"/>
            <a:ext cx="7320546" cy="674253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sz="2900" b="1" dirty="0" smtClean="0"/>
              <a:t>P V C</a:t>
            </a:r>
            <a:endParaRPr lang="fr-FR" sz="29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49" y="2783432"/>
            <a:ext cx="2811675" cy="3633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4085"/>
            <a:ext cx="622393" cy="6451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661" y="3804495"/>
            <a:ext cx="622393" cy="6451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8" y="4818478"/>
            <a:ext cx="622393" cy="6451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PVC Slan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582" y="2706843"/>
            <a:ext cx="2460364" cy="1742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752681" y="2172216"/>
            <a:ext cx="5561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Nos lanières et panneaux PVC vous </a:t>
            </a:r>
            <a:r>
              <a:rPr lang="fr-FR" sz="2000" dirty="0" smtClean="0"/>
              <a:t>protègent</a:t>
            </a:r>
            <a:r>
              <a:rPr lang="fr-FR" dirty="0" smtClean="0"/>
              <a:t> du froid !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363477" y="5109643"/>
            <a:ext cx="6369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Notre gamme de tuyaux PVC répond à vos besoins spécifiques . </a:t>
            </a:r>
            <a:endParaRPr lang="fr-FR" sz="2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63" y="2572326"/>
            <a:ext cx="1557346" cy="2389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  <p:sp>
        <p:nvSpPr>
          <p:cNvPr id="17" name="ZoneTexte 16"/>
          <p:cNvSpPr txBox="1"/>
          <p:nvPr/>
        </p:nvSpPr>
        <p:spPr>
          <a:xfrm>
            <a:off x="6267482" y="1390145"/>
            <a:ext cx="399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03.89.55.11.55     </a:t>
            </a:r>
            <a:r>
              <a:rPr lang="fr-FR" u="sng" dirty="0" smtClean="0">
                <a:solidFill>
                  <a:srgbClr val="0000FF"/>
                </a:solidFill>
              </a:rPr>
              <a:t>info@ppflexible.com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2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rgbClr val="0070C0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8" y="201980"/>
            <a:ext cx="3251509" cy="160210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Rectangle à coins arrondis 4"/>
          <p:cNvSpPr/>
          <p:nvPr/>
        </p:nvSpPr>
        <p:spPr>
          <a:xfrm>
            <a:off x="4678377" y="665905"/>
            <a:ext cx="7320546" cy="674253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sz="2900" b="1" dirty="0" smtClean="0"/>
              <a:t>CAOUTCHOUC</a:t>
            </a:r>
            <a:endParaRPr lang="fr-FR" sz="2900" b="1" dirty="0"/>
          </a:p>
        </p:txBody>
      </p:sp>
      <p:pic>
        <p:nvPicPr>
          <p:cNvPr id="12" name="Image 11" descr="http://medias-champion.comerce.fr/uploads/article_visuel/600-600/CHP_4021___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4" y="4291304"/>
            <a:ext cx="1997468" cy="207694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14" name="Image 13" descr="http://www.alfaflex.com/images_import/foto/06_rub_platen/noppe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94" y="2882270"/>
            <a:ext cx="2295086" cy="161419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5" name="Image 14" descr="http://www.alfaflex.com/images_import/foto/06_rub_platen/checker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681" y="3662937"/>
            <a:ext cx="2216263" cy="166684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6" name="Image 15" descr="http://www.alfaflex.com/images_import/foto/06_rub_platen/fijnrib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45" y="4692081"/>
            <a:ext cx="2218907" cy="160608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2" name="ZoneTexte 1"/>
          <p:cNvSpPr txBox="1"/>
          <p:nvPr/>
        </p:nvSpPr>
        <p:spPr>
          <a:xfrm>
            <a:off x="358660" y="1669650"/>
            <a:ext cx="5629275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000" b="1" dirty="0" smtClean="0"/>
              <a:t>Sécurité</a:t>
            </a:r>
            <a:r>
              <a:rPr lang="fr-FR" sz="2000" dirty="0" smtClean="0"/>
              <a:t> et </a:t>
            </a:r>
            <a:r>
              <a:rPr lang="fr-FR" sz="2000" b="1" dirty="0" smtClean="0"/>
              <a:t>Propreté</a:t>
            </a:r>
            <a:r>
              <a:rPr lang="fr-FR" sz="2000" dirty="0" smtClean="0"/>
              <a:t> grâce à </a:t>
            </a:r>
          </a:p>
          <a:p>
            <a:pPr>
              <a:lnSpc>
                <a:spcPct val="200000"/>
              </a:lnSpc>
            </a:pPr>
            <a:r>
              <a:rPr lang="fr-FR" sz="2000" dirty="0" smtClean="0"/>
              <a:t>¤ nos différents modèles de tapis  en caoutchouc</a:t>
            </a:r>
            <a:endParaRPr lang="fr-FR" sz="2000" dirty="0"/>
          </a:p>
          <a:p>
            <a:pPr>
              <a:lnSpc>
                <a:spcPct val="200000"/>
              </a:lnSpc>
            </a:pPr>
            <a:r>
              <a:rPr lang="fr-FR" sz="2000" dirty="0" smtClean="0"/>
              <a:t>¤ nos caillebotis </a:t>
            </a:r>
            <a:endParaRPr lang="fr-FR" sz="2000" dirty="0"/>
          </a:p>
          <a:p>
            <a:pPr>
              <a:lnSpc>
                <a:spcPct val="200000"/>
              </a:lnSpc>
            </a:pPr>
            <a:r>
              <a:rPr lang="fr-FR" sz="2000" dirty="0" smtClean="0"/>
              <a:t> -- &gt; découpés sur mesure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6634065" y="4692081"/>
            <a:ext cx="4739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Tuyaux caoutchouc pour tout type d’utilisation</a:t>
            </a:r>
          </a:p>
          <a:p>
            <a:endParaRPr lang="fr-FR" dirty="0"/>
          </a:p>
          <a:p>
            <a:r>
              <a:rPr lang="fr-FR" dirty="0" smtClean="0"/>
              <a:t>De l’alimentaire …  à la chimie </a:t>
            </a:r>
          </a:p>
          <a:p>
            <a:endParaRPr lang="fr-FR" dirty="0"/>
          </a:p>
          <a:p>
            <a:r>
              <a:rPr lang="fr-FR" dirty="0" smtClean="0"/>
              <a:t>En passant par la vapeur et les hydrocarbures !</a:t>
            </a:r>
            <a:endParaRPr lang="fr-FR" dirty="0"/>
          </a:p>
        </p:txBody>
      </p:sp>
      <p:pic>
        <p:nvPicPr>
          <p:cNvPr id="2050" name="Picture 2" descr="http://www.alfaflex.fr/photos/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786" y="2764628"/>
            <a:ext cx="1616366" cy="1027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267482" y="1390145"/>
            <a:ext cx="399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03.89.55.11.55     </a:t>
            </a:r>
            <a:r>
              <a:rPr lang="fr-FR" u="sng" dirty="0" smtClean="0">
                <a:solidFill>
                  <a:srgbClr val="0000FF"/>
                </a:solidFill>
              </a:rPr>
              <a:t>info@ppflexible.com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1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rgbClr val="0070C0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8" y="201980"/>
            <a:ext cx="3251509" cy="160210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ZoneTexte 4"/>
          <p:cNvSpPr txBox="1"/>
          <p:nvPr/>
        </p:nvSpPr>
        <p:spPr>
          <a:xfrm>
            <a:off x="5301228" y="535388"/>
            <a:ext cx="5830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00FF"/>
                </a:solidFill>
                <a:latin typeface="Century" panose="02040604050505020304" pitchFamily="18" charset="0"/>
                <a:cs typeface="Aharoni" panose="02010803020104030203" pitchFamily="2" charset="-79"/>
              </a:rPr>
              <a:t>NOS REALISATIONS</a:t>
            </a:r>
            <a:endParaRPr lang="fr-FR" sz="4000" b="1" dirty="0">
              <a:solidFill>
                <a:srgbClr val="0000FF"/>
              </a:solidFill>
              <a:latin typeface="Century" panose="020406040505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67482" y="1390145"/>
            <a:ext cx="399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03.89.55.11.55     </a:t>
            </a:r>
            <a:r>
              <a:rPr lang="fr-FR" u="sng" dirty="0" smtClean="0">
                <a:solidFill>
                  <a:srgbClr val="0000FF"/>
                </a:solidFill>
              </a:rPr>
              <a:t>info@ppflexible.com</a:t>
            </a:r>
            <a:endParaRPr lang="fr-FR" dirty="0">
              <a:solidFill>
                <a:srgbClr val="0000FF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7744544" y="1804085"/>
            <a:ext cx="4447456" cy="4730843"/>
            <a:chOff x="7744544" y="1804085"/>
            <a:chExt cx="4447456" cy="4730843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8713" y="1804085"/>
              <a:ext cx="1894515" cy="2677372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0140" y="3201086"/>
              <a:ext cx="2471860" cy="33338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ZoneTexte 18"/>
            <p:cNvSpPr txBox="1"/>
            <p:nvPr/>
          </p:nvSpPr>
          <p:spPr>
            <a:xfrm>
              <a:off x="7744544" y="4481457"/>
              <a:ext cx="2022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 smtClean="0">
                  <a:latin typeface="+mj-lt"/>
                </a:rPr>
                <a:t>Platine sur réseau  incendie</a:t>
              </a:r>
              <a:endParaRPr lang="fr-FR" i="1" dirty="0">
                <a:latin typeface="+mj-lt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69443" y="2019745"/>
            <a:ext cx="11881533" cy="4904397"/>
            <a:chOff x="169443" y="2019745"/>
            <a:chExt cx="11881533" cy="490439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570" y="3023291"/>
              <a:ext cx="2788177" cy="32057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" name="ZoneTexte 1"/>
            <p:cNvSpPr txBox="1"/>
            <p:nvPr/>
          </p:nvSpPr>
          <p:spPr>
            <a:xfrm>
              <a:off x="5523232" y="6229022"/>
              <a:ext cx="1868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 smtClean="0">
                  <a:latin typeface="+mj-lt"/>
                </a:rPr>
                <a:t>Sertissage sur site</a:t>
              </a:r>
              <a:endParaRPr lang="fr-FR" i="1" dirty="0">
                <a:latin typeface="+mj-lt"/>
              </a:endParaRP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380" y="2019745"/>
              <a:ext cx="2742513" cy="18283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ZoneTexte 2"/>
            <p:cNvSpPr txBox="1"/>
            <p:nvPr/>
          </p:nvSpPr>
          <p:spPr>
            <a:xfrm>
              <a:off x="2313502" y="3719556"/>
              <a:ext cx="2717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 smtClean="0">
                  <a:latin typeface="+mj-lt"/>
                </a:rPr>
                <a:t>Flexibles hydrauliques  avec gaine de sécurité</a:t>
              </a:r>
              <a:endParaRPr lang="fr-FR" i="1" dirty="0">
                <a:latin typeface="+mj-lt"/>
              </a:endParaRP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43" y="2176854"/>
              <a:ext cx="1996457" cy="26926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ZoneTexte 11"/>
            <p:cNvSpPr txBox="1"/>
            <p:nvPr/>
          </p:nvSpPr>
          <p:spPr>
            <a:xfrm>
              <a:off x="169443" y="4969020"/>
              <a:ext cx="21693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Camionnette de sertissage sur site</a:t>
              </a:r>
              <a:endParaRPr lang="fr-FR" dirty="0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597426" y="4970510"/>
              <a:ext cx="2187146" cy="16403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ZoneTexte 19"/>
            <p:cNvSpPr txBox="1"/>
            <p:nvPr/>
          </p:nvSpPr>
          <p:spPr>
            <a:xfrm>
              <a:off x="9861163" y="2577377"/>
              <a:ext cx="21898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Rampe de bullage en polypropylène</a:t>
              </a:r>
              <a:endParaRPr lang="fr-FR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71849" y="6277811"/>
              <a:ext cx="2780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Lampe de bureau en inox fabriquée par nos soudeurs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5417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rgbClr val="0070C0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261471" y="341312"/>
            <a:ext cx="5830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ZI du Heiden   -   1 rue de Belgique</a:t>
            </a:r>
          </a:p>
          <a:p>
            <a:pPr algn="ctr"/>
            <a:r>
              <a:rPr lang="fr-FR" sz="2000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68310 WITTELSHEIM</a:t>
            </a:r>
          </a:p>
          <a:p>
            <a:pPr algn="ctr"/>
            <a:r>
              <a:rPr lang="fr-FR" sz="2000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03.89.55.11.55</a:t>
            </a:r>
          </a:p>
          <a:p>
            <a:pPr algn="ctr"/>
            <a:r>
              <a:rPr lang="fr-FR" sz="2000" u="sng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  <a:hlinkClick r:id="rId3"/>
              </a:rPr>
              <a:t>info@ppflexible.com</a:t>
            </a:r>
            <a:r>
              <a:rPr lang="fr-FR" sz="2000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  -  </a:t>
            </a:r>
            <a:r>
              <a:rPr lang="fr-FR" sz="2000" u="sng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  <a:hlinkClick r:id="rId4"/>
              </a:rPr>
              <a:t>www.ppflexible.com</a:t>
            </a:r>
            <a:r>
              <a:rPr lang="fr-FR" sz="2000" u="sng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 </a:t>
            </a:r>
            <a:endParaRPr lang="fr-FR" sz="2000" u="sng" dirty="0">
              <a:solidFill>
                <a:srgbClr val="0000FF"/>
              </a:solidFill>
              <a:latin typeface="Book Antiqua" panose="02040602050305030304" pitchFamily="18" charset="0"/>
              <a:cs typeface="Aharoni" panose="02010803020104030203" pitchFamily="2" charset="-79"/>
            </a:endParaRPr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730083862"/>
              </p:ext>
            </p:extLst>
          </p:nvPr>
        </p:nvGraphicFramePr>
        <p:xfrm>
          <a:off x="1251284" y="2578100"/>
          <a:ext cx="4895516" cy="3746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ZoneTexte 1"/>
          <p:cNvSpPr txBox="1"/>
          <p:nvPr/>
        </p:nvSpPr>
        <p:spPr>
          <a:xfrm rot="20927517">
            <a:off x="6562946" y="3870319"/>
            <a:ext cx="3990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CONSULTEZ- NOUS !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8" y="201980"/>
            <a:ext cx="3251509" cy="1602105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9629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  <p:sndAc>
          <p:stSnd>
            <p:snd r:embed="rId2" name="chimes.wav"/>
          </p:stSnd>
        </p:sndAc>
      </p:transition>
    </mc:Choice>
    <mc:Fallback xmlns="">
      <p:transition spd="slow" advClick="0" advTm="10000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0000FF"/>
            </a:gs>
            <a:gs pos="100000">
              <a:schemeClr val="accent1">
                <a:lumMod val="45000"/>
                <a:lumOff val="55000"/>
              </a:schemeClr>
            </a:gs>
            <a:gs pos="84000">
              <a:srgbClr val="00B0F0"/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68813" y="2658730"/>
            <a:ext cx="6705682" cy="34470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i="1" dirty="0" smtClean="0">
                <a:ln w="9525">
                  <a:solidFill>
                    <a:srgbClr val="2C2C2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L’équipe PPF</a:t>
            </a:r>
          </a:p>
          <a:p>
            <a:pPr algn="ctr"/>
            <a:endParaRPr lang="fr-FR" sz="2800" b="1" i="1" dirty="0" smtClean="0">
              <a:ln w="9525">
                <a:solidFill>
                  <a:srgbClr val="2C2C2C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fr-FR" sz="5400" b="1" i="1" dirty="0" smtClean="0">
                <a:ln w="9525">
                  <a:solidFill>
                    <a:srgbClr val="2C2C2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Est à votre disposition</a:t>
            </a:r>
          </a:p>
          <a:p>
            <a:pPr algn="ctr"/>
            <a:endParaRPr lang="fr-FR" sz="2800" b="1" i="1" dirty="0">
              <a:ln w="9525">
                <a:solidFill>
                  <a:srgbClr val="2C2C2C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fr-FR" sz="5400" b="1" i="1" dirty="0" smtClean="0">
                <a:ln w="9525">
                  <a:solidFill>
                    <a:srgbClr val="2C2C2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Toute l’année !</a:t>
            </a:r>
            <a:endParaRPr lang="fr-FR" sz="5400" b="1" i="1" dirty="0">
              <a:ln w="9525">
                <a:solidFill>
                  <a:srgbClr val="2C2C2C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261471" y="341312"/>
            <a:ext cx="5830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ZI du Heiden   -   1 rue de Belgique</a:t>
            </a:r>
          </a:p>
          <a:p>
            <a:pPr algn="ctr"/>
            <a:r>
              <a:rPr lang="fr-FR" sz="2000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68310 WITTELSHEIM</a:t>
            </a:r>
          </a:p>
          <a:p>
            <a:pPr algn="ctr"/>
            <a:r>
              <a:rPr lang="fr-FR" sz="2000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03.89.55.11.55</a:t>
            </a:r>
          </a:p>
          <a:p>
            <a:pPr algn="ctr"/>
            <a:r>
              <a:rPr lang="fr-FR" sz="2000" u="sng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  <a:hlinkClick r:id="rId2"/>
              </a:rPr>
              <a:t>info@ppflexible.com</a:t>
            </a:r>
            <a:r>
              <a:rPr lang="fr-FR" sz="2000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  -  </a:t>
            </a:r>
            <a:r>
              <a:rPr lang="fr-FR" sz="2000" u="sng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  <a:hlinkClick r:id="rId3"/>
              </a:rPr>
              <a:t>www.ppflexible.com</a:t>
            </a:r>
            <a:r>
              <a:rPr lang="fr-FR" sz="2000" u="sng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 </a:t>
            </a:r>
            <a:endParaRPr lang="fr-FR" sz="2000" u="sng" dirty="0">
              <a:solidFill>
                <a:srgbClr val="0000FF"/>
              </a:solidFill>
              <a:latin typeface="Book Antiqua" panose="02040602050305030304" pitchFamily="18" charset="0"/>
              <a:cs typeface="Aharoni" panose="02010803020104030203" pitchFamily="2" charset="-79"/>
            </a:endParaRPr>
          </a:p>
        </p:txBody>
      </p:sp>
      <p:pic>
        <p:nvPicPr>
          <p:cNvPr id="5" name="Imag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8" y="201980"/>
            <a:ext cx="3251509" cy="1602105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0742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0070C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9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8" y="201980"/>
            <a:ext cx="3251509" cy="160210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9" name="ZoneTexte 8"/>
          <p:cNvSpPr txBox="1"/>
          <p:nvPr/>
        </p:nvSpPr>
        <p:spPr>
          <a:xfrm>
            <a:off x="5261471" y="341312"/>
            <a:ext cx="5830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ZI du Heiden   -   1 rue de Belgique</a:t>
            </a:r>
          </a:p>
          <a:p>
            <a:pPr algn="ctr"/>
            <a:r>
              <a:rPr lang="fr-FR" sz="2000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68310 WITTELSHEIM</a:t>
            </a:r>
          </a:p>
          <a:p>
            <a:pPr algn="ctr"/>
            <a:r>
              <a:rPr lang="fr-FR" sz="2000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03.89.55.11.55</a:t>
            </a:r>
          </a:p>
          <a:p>
            <a:pPr algn="ctr"/>
            <a:r>
              <a:rPr lang="fr-FR" sz="2000" u="sng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  <a:hlinkClick r:id="rId3"/>
              </a:rPr>
              <a:t>info@ppflexible.com</a:t>
            </a:r>
            <a:r>
              <a:rPr lang="fr-FR" sz="2000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  -  </a:t>
            </a:r>
            <a:r>
              <a:rPr lang="fr-FR" sz="2000" u="sng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  <a:hlinkClick r:id="rId4"/>
              </a:rPr>
              <a:t>www.ppflexible.com</a:t>
            </a:r>
            <a:r>
              <a:rPr lang="fr-FR" sz="2000" u="sng" dirty="0" smtClean="0">
                <a:solidFill>
                  <a:srgbClr val="0000FF"/>
                </a:solidFill>
                <a:latin typeface="Book Antiqua" panose="02040602050305030304" pitchFamily="18" charset="0"/>
                <a:cs typeface="Aharoni" panose="02010803020104030203" pitchFamily="2" charset="-79"/>
              </a:rPr>
              <a:t> </a:t>
            </a:r>
            <a:endParaRPr lang="fr-FR" sz="2000" u="sng" dirty="0">
              <a:solidFill>
                <a:srgbClr val="0000FF"/>
              </a:solidFill>
              <a:latin typeface="Book Antiqua" panose="02040602050305030304" pitchFamily="18" charset="0"/>
              <a:cs typeface="Aharoni" panose="02010803020104030203" pitchFamily="2" charset="-79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567" y="1843446"/>
            <a:ext cx="3080094" cy="4957958"/>
          </a:xfrm>
          <a:prstGeom prst="rect">
            <a:avLst/>
          </a:prstGeom>
        </p:spPr>
      </p:pic>
      <p:sp>
        <p:nvSpPr>
          <p:cNvPr id="12" name="Flèche droite rayée 11"/>
          <p:cNvSpPr/>
          <p:nvPr/>
        </p:nvSpPr>
        <p:spPr>
          <a:xfrm rot="10800000">
            <a:off x="4876801" y="4598504"/>
            <a:ext cx="3657599" cy="172279"/>
          </a:xfrm>
          <a:prstGeom prst="striped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30353" y="2084380"/>
            <a:ext cx="5918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smtClean="0">
                <a:latin typeface="Book Antiqua" panose="02040602050305030304" pitchFamily="18" charset="0"/>
              </a:rPr>
              <a:t>Du lundi au jeudi : 	8h – 12h    	et 	13h30 – 17h30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latin typeface="Book Antiqua" panose="02040602050305030304" pitchFamily="18" charset="0"/>
              </a:rPr>
              <a:t>Le vendredi :</a:t>
            </a:r>
            <a:r>
              <a:rPr lang="fr-FR" dirty="0">
                <a:latin typeface="Book Antiqua" panose="02040602050305030304" pitchFamily="18" charset="0"/>
              </a:rPr>
              <a:t>	</a:t>
            </a:r>
            <a:r>
              <a:rPr lang="fr-FR" dirty="0" smtClean="0">
                <a:latin typeface="Book Antiqua" panose="02040602050305030304" pitchFamily="18" charset="0"/>
              </a:rPr>
              <a:t>		8h – 12h		et 	13 h30 – 16h30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latin typeface="Book Antiqua" panose="02040602050305030304" pitchFamily="18" charset="0"/>
              </a:rPr>
              <a:t>Le samedi : 			9h – 11h </a:t>
            </a:r>
            <a:endParaRPr lang="fr-FR" dirty="0">
              <a:latin typeface="Book Antiqua" panose="020406020503050303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60440" y="6042991"/>
            <a:ext cx="401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OUVERT TOUTE L’ANNEE !</a:t>
            </a:r>
            <a:endParaRPr lang="fr-FR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10" y="3558818"/>
            <a:ext cx="4266498" cy="225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28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rgbClr val="0070C0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8" y="201980"/>
            <a:ext cx="3251509" cy="160210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ZoneTexte 4"/>
          <p:cNvSpPr txBox="1"/>
          <p:nvPr/>
        </p:nvSpPr>
        <p:spPr>
          <a:xfrm>
            <a:off x="5301228" y="535388"/>
            <a:ext cx="5830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00FF"/>
                </a:solidFill>
                <a:latin typeface="Century" panose="02040604050505020304" pitchFamily="18" charset="0"/>
                <a:cs typeface="Aharoni" panose="02010803020104030203" pitchFamily="2" charset="-79"/>
              </a:rPr>
              <a:t>VOS BESOINS</a:t>
            </a:r>
            <a:endParaRPr lang="fr-FR" sz="4000" b="1" dirty="0">
              <a:solidFill>
                <a:srgbClr val="0000FF"/>
              </a:solidFill>
              <a:latin typeface="Century" panose="02040604050505020304" pitchFamily="18" charset="0"/>
              <a:cs typeface="Aharoni" panose="02010803020104030203" pitchFamily="2" charset="-79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396" y="4621427"/>
            <a:ext cx="3231537" cy="185641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008" y="1813746"/>
            <a:ext cx="2800741" cy="2715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://static.ladepeche.fr/content/media/image/zoom/2008/10/31/2008103119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76" y="3844235"/>
            <a:ext cx="3356350" cy="2137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1" y="4911600"/>
            <a:ext cx="2701450" cy="173664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1" y="1958355"/>
            <a:ext cx="2802686" cy="229712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ZoneTexte 5"/>
          <p:cNvSpPr txBox="1"/>
          <p:nvPr/>
        </p:nvSpPr>
        <p:spPr>
          <a:xfrm>
            <a:off x="3583849" y="2305142"/>
            <a:ext cx="1960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La conduction de fluides spécifiques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012617" y="4676551"/>
            <a:ext cx="1883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Les flexibles hydrauliques équipés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395003" y="6066492"/>
            <a:ext cx="2907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Les tuyaux techniques et accessoires de raccordement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0058400" y="2305142"/>
            <a:ext cx="191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Les systèmes de régulation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267482" y="1390145"/>
            <a:ext cx="399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03.89.55.11.55     </a:t>
            </a:r>
            <a:r>
              <a:rPr lang="fr-FR" u="sng" dirty="0" smtClean="0">
                <a:solidFill>
                  <a:srgbClr val="0000FF"/>
                </a:solidFill>
              </a:rPr>
              <a:t>info@ppflexible.com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2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rgbClr val="0070C0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8" y="201980"/>
            <a:ext cx="3251509" cy="160210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ZoneTexte 4"/>
          <p:cNvSpPr txBox="1"/>
          <p:nvPr/>
        </p:nvSpPr>
        <p:spPr>
          <a:xfrm>
            <a:off x="5301228" y="535388"/>
            <a:ext cx="5830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00FF"/>
                </a:solidFill>
                <a:latin typeface="Century" panose="02040604050505020304" pitchFamily="18" charset="0"/>
                <a:cs typeface="Aharoni" panose="02010803020104030203" pitchFamily="2" charset="-79"/>
              </a:rPr>
              <a:t>NOS SERVICES</a:t>
            </a:r>
            <a:endParaRPr lang="fr-FR" sz="4000" b="1" dirty="0">
              <a:solidFill>
                <a:srgbClr val="0000FF"/>
              </a:solidFill>
              <a:latin typeface="Century" panose="02040604050505020304" pitchFamily="18" charset="0"/>
              <a:cs typeface="Aharoni" panose="02010803020104030203" pitchFamily="2" charset="-79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10181" y="1952570"/>
            <a:ext cx="8760940" cy="4420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dirty="0" smtClean="0"/>
              <a:t>Identification de vos besoins sur site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dirty="0" smtClean="0"/>
              <a:t>Dépannage  et fabrication immédiats de tous vos flexibles hydrauliques et inox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dirty="0" smtClean="0"/>
              <a:t>Conseils dans tous les domaines de la conduction de fluides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dirty="0" smtClean="0"/>
              <a:t>Disponibilité et permanence de nos techniciens à notre comptoir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400" dirty="0" smtClean="0"/>
              <a:t>Possibilité de livraison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267482" y="1390145"/>
            <a:ext cx="399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03.89.55.11.55     </a:t>
            </a:r>
            <a:r>
              <a:rPr lang="fr-FR" u="sng" dirty="0" smtClean="0">
                <a:solidFill>
                  <a:srgbClr val="0000FF"/>
                </a:solidFill>
              </a:rPr>
              <a:t>info@ppflexible.com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45" y="2211859"/>
            <a:ext cx="3179805" cy="2384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11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  <p:sndAc>
          <p:stSnd>
            <p:snd r:embed="rId2" name="chimes.wav"/>
          </p:stSnd>
        </p:sndAc>
      </p:transition>
    </mc:Choice>
    <mc:Fallback xmlns="">
      <p:transition spd="slow" advClick="0" advTm="1000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rgbClr val="0070C0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8" y="201980"/>
            <a:ext cx="3251509" cy="160210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ZoneTexte 4"/>
          <p:cNvSpPr txBox="1"/>
          <p:nvPr/>
        </p:nvSpPr>
        <p:spPr>
          <a:xfrm>
            <a:off x="5301228" y="535388"/>
            <a:ext cx="5830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00FF"/>
                </a:solidFill>
                <a:latin typeface="Century" panose="02040604050505020304" pitchFamily="18" charset="0"/>
                <a:cs typeface="Aharoni" panose="02010803020104030203" pitchFamily="2" charset="-79"/>
              </a:rPr>
              <a:t>NOS PRODUITS</a:t>
            </a:r>
            <a:endParaRPr lang="fr-FR" sz="4000" b="1" dirty="0">
              <a:solidFill>
                <a:srgbClr val="0000FF"/>
              </a:solidFill>
              <a:latin typeface="Century" panose="02040604050505020304" pitchFamily="18" charset="0"/>
              <a:cs typeface="Aharoni" panose="02010803020104030203" pitchFamily="2" charset="-79"/>
            </a:endParaRPr>
          </a:p>
        </p:txBody>
      </p:sp>
      <p:pic>
        <p:nvPicPr>
          <p:cNvPr id="8" name="Image 7" descr="flexible-onduleux-inox-100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963" y="2579640"/>
            <a:ext cx="2380920" cy="1609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a voir.bmp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3297751" y="4994896"/>
            <a:ext cx="1331345" cy="13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 descr="cj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68401" y="1942603"/>
            <a:ext cx="2052663" cy="2509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970" y="4470557"/>
            <a:ext cx="1825025" cy="2048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" y="4640479"/>
            <a:ext cx="1491681" cy="1708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44" y="2300177"/>
            <a:ext cx="2356884" cy="1873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140043" y="4238552"/>
            <a:ext cx="5214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Fabrication et réparation de flexibles hydrauliques et inox</a:t>
            </a:r>
            <a:endParaRPr lang="fr-FR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3138616" y="6334557"/>
            <a:ext cx="1853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Roues-roulettes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5355021" y="6412505"/>
            <a:ext cx="2042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Tous types de vannes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36563" y="6349777"/>
            <a:ext cx="2920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Traitement de l’air comprimé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080844" y="4182712"/>
            <a:ext cx="3119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Tous accessoires de raccordement</a:t>
            </a:r>
            <a:endParaRPr lang="fr-FR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8802478" y="5923005"/>
            <a:ext cx="3150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Nos gammes de tuyaux techniques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267482" y="1390145"/>
            <a:ext cx="399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03.89.55.11.55     </a:t>
            </a:r>
            <a:r>
              <a:rPr lang="fr-FR" u="sng" dirty="0" smtClean="0">
                <a:solidFill>
                  <a:srgbClr val="0000FF"/>
                </a:solidFill>
              </a:rPr>
              <a:t>info@ppflexible.com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31" y="2387272"/>
            <a:ext cx="2347948" cy="353573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835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  <p:sndAc>
          <p:stSnd>
            <p:snd r:embed="rId2" name="chimes.wav"/>
          </p:stSnd>
        </p:sndAc>
      </p:transition>
    </mc:Choice>
    <mc:Fallback xmlns="">
      <p:transition spd="slow" advClick="0" advTm="10000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rgbClr val="0070C0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678377" y="412425"/>
            <a:ext cx="7320546" cy="1106404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sz="2900" b="1" dirty="0" smtClean="0"/>
              <a:t>FLEXIBLES ET ACCESSOIRES HYDRAULIQUES</a:t>
            </a:r>
            <a:endParaRPr lang="fr-FR" sz="2900" b="1" dirty="0"/>
          </a:p>
        </p:txBody>
      </p:sp>
      <p:pic>
        <p:nvPicPr>
          <p:cNvPr id="9" name="Image 8" descr="P10400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8" y="4554336"/>
            <a:ext cx="2685880" cy="1623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P10400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379" y="2013003"/>
            <a:ext cx="4412974" cy="2788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8" y="201980"/>
            <a:ext cx="3251509" cy="160210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6" name="ZoneTexte 15"/>
          <p:cNvSpPr txBox="1"/>
          <p:nvPr/>
        </p:nvSpPr>
        <p:spPr>
          <a:xfrm>
            <a:off x="240148" y="2372428"/>
            <a:ext cx="7218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 smtClean="0">
                <a:latin typeface="Century" panose="02040604050505020304" pitchFamily="18" charset="0"/>
              </a:rPr>
              <a:t>Notre </a:t>
            </a:r>
            <a:r>
              <a:rPr lang="fr-FR" sz="2000" b="1" dirty="0" smtClean="0">
                <a:latin typeface="Century" panose="02040604050505020304" pitchFamily="18" charset="0"/>
              </a:rPr>
              <a:t>stock</a:t>
            </a:r>
            <a:r>
              <a:rPr lang="fr-FR" sz="2000" dirty="0" smtClean="0">
                <a:latin typeface="Century" panose="02040604050505020304" pitchFamily="18" charset="0"/>
              </a:rPr>
              <a:t> de plus de 1500 références </a:t>
            </a:r>
          </a:p>
          <a:p>
            <a:pPr algn="ctr">
              <a:lnSpc>
                <a:spcPct val="150000"/>
              </a:lnSpc>
            </a:pPr>
            <a:r>
              <a:rPr lang="fr-FR" sz="2000" dirty="0" smtClean="0">
                <a:latin typeface="Century" panose="02040604050505020304" pitchFamily="18" charset="0"/>
              </a:rPr>
              <a:t>en </a:t>
            </a:r>
            <a:r>
              <a:rPr lang="fr-FR" sz="2000" u="sng" dirty="0" smtClean="0">
                <a:latin typeface="Century" panose="02040604050505020304" pitchFamily="18" charset="0"/>
              </a:rPr>
              <a:t>TUYAUX</a:t>
            </a:r>
            <a:r>
              <a:rPr lang="fr-FR" sz="2000" dirty="0" smtClean="0">
                <a:latin typeface="Century" panose="02040604050505020304" pitchFamily="18" charset="0"/>
              </a:rPr>
              <a:t> et </a:t>
            </a:r>
            <a:r>
              <a:rPr lang="fr-FR" sz="2000" u="sng" dirty="0" smtClean="0">
                <a:latin typeface="Century" panose="02040604050505020304" pitchFamily="18" charset="0"/>
              </a:rPr>
              <a:t>ACCESSOIRES HYDRAULIQUES</a:t>
            </a:r>
            <a:r>
              <a:rPr lang="fr-FR" sz="2000" dirty="0" smtClean="0">
                <a:latin typeface="Century" panose="020406040505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r-FR" sz="2000" dirty="0" smtClean="0">
                <a:latin typeface="Century" panose="02040604050505020304" pitchFamily="18" charset="0"/>
              </a:rPr>
              <a:t>nous permet de réaliser vos flexibles hydrauliques</a:t>
            </a:r>
          </a:p>
          <a:p>
            <a:pPr algn="ctr">
              <a:lnSpc>
                <a:spcPct val="150000"/>
              </a:lnSpc>
            </a:pPr>
            <a:r>
              <a:rPr lang="fr-FR" sz="2000" dirty="0" smtClean="0">
                <a:latin typeface="Century" panose="02040604050505020304" pitchFamily="18" charset="0"/>
              </a:rPr>
              <a:t>en un temps record !</a:t>
            </a:r>
            <a:endParaRPr lang="fr-FR" sz="2000" dirty="0">
              <a:latin typeface="Century" panose="020406040505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267482" y="1476791"/>
            <a:ext cx="399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03.89.55.11.55     </a:t>
            </a:r>
            <a:r>
              <a:rPr lang="fr-FR" u="sng" dirty="0" smtClean="0">
                <a:solidFill>
                  <a:srgbClr val="0000FF"/>
                </a:solidFill>
              </a:rPr>
              <a:t>info@ppflexible.com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949" y="5281283"/>
            <a:ext cx="1970917" cy="14781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0900" y="4654540"/>
            <a:ext cx="2451443" cy="18385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02069" y="5230682"/>
            <a:ext cx="1801674" cy="127660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</p:spPr>
      </p:pic>
      <p:pic>
        <p:nvPicPr>
          <p:cNvPr id="11" name="Picture 2" descr="http://www.cinor-sarl.com/images/coupleu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83526" y="5458118"/>
            <a:ext cx="868156" cy="54259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dapteur hydrauliqu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58" y="4725516"/>
            <a:ext cx="832892" cy="6994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vanne hydrauliqu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942" y="6020377"/>
            <a:ext cx="867740" cy="65080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manometre hydrauliqu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55" y="5165019"/>
            <a:ext cx="760742" cy="89387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7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rgbClr val="0070C0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8" y="201980"/>
            <a:ext cx="3251509" cy="160210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Rectangle à coins arrondis 4"/>
          <p:cNvSpPr/>
          <p:nvPr/>
        </p:nvSpPr>
        <p:spPr>
          <a:xfrm>
            <a:off x="4678377" y="608317"/>
            <a:ext cx="7320546" cy="658125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sz="2900" b="1" dirty="0" smtClean="0"/>
              <a:t>FLEXIBLES METALLIQUES INOX</a:t>
            </a:r>
            <a:endParaRPr lang="fr-FR" sz="2900" b="1" dirty="0"/>
          </a:p>
        </p:txBody>
      </p:sp>
      <p:pic>
        <p:nvPicPr>
          <p:cNvPr id="6" name="Image 5" descr="P10309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542" y="2544630"/>
            <a:ext cx="4493707" cy="3054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1603513" y="2210422"/>
            <a:ext cx="9965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Century" panose="02040604050505020304" pitchFamily="18" charset="0"/>
              </a:rPr>
              <a:t>Nous réalisons vos flexibles inox à façon équipés des raccordements de votre choix.</a:t>
            </a:r>
            <a:endParaRPr lang="fr-FR" sz="2000" dirty="0">
              <a:latin typeface="Century" panose="020406040505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1832" y="2869119"/>
            <a:ext cx="6983896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000" dirty="0" smtClean="0"/>
              <a:t>En plus d’un stock de flexibles souples,</a:t>
            </a:r>
          </a:p>
          <a:p>
            <a:pPr>
              <a:lnSpc>
                <a:spcPct val="200000"/>
              </a:lnSpc>
            </a:pPr>
            <a:r>
              <a:rPr lang="fr-FR" sz="2000" dirty="0" smtClean="0"/>
              <a:t>de raccords et d’accessoires en inox et en acier,</a:t>
            </a:r>
          </a:p>
          <a:p>
            <a:pPr>
              <a:lnSpc>
                <a:spcPct val="200000"/>
              </a:lnSpc>
            </a:pPr>
            <a:r>
              <a:rPr lang="fr-FR" sz="2000" dirty="0"/>
              <a:t>n</a:t>
            </a:r>
            <a:r>
              <a:rPr lang="fr-FR" sz="2000" dirty="0" smtClean="0"/>
              <a:t>ous disposons d’un atelier de parachèvement, de soudage TIG et de contrôle pour satisfaire vos besoins.</a:t>
            </a:r>
            <a:endParaRPr lang="fr-FR" sz="2000" dirty="0"/>
          </a:p>
        </p:txBody>
      </p:sp>
      <p:sp>
        <p:nvSpPr>
          <p:cNvPr id="2" name="ZoneTexte 1"/>
          <p:cNvSpPr txBox="1"/>
          <p:nvPr/>
        </p:nvSpPr>
        <p:spPr>
          <a:xfrm>
            <a:off x="8171935" y="5664777"/>
            <a:ext cx="297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Century" panose="02040604050505020304" pitchFamily="18" charset="0"/>
              </a:rPr>
              <a:t>Notre atelier de soudure</a:t>
            </a:r>
            <a:endParaRPr lang="fr-FR" i="1" dirty="0">
              <a:latin typeface="Century" panose="020406040505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267482" y="1390145"/>
            <a:ext cx="399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03.89.55.11.55     </a:t>
            </a:r>
            <a:r>
              <a:rPr lang="fr-FR" u="sng" dirty="0" smtClean="0">
                <a:solidFill>
                  <a:srgbClr val="0000FF"/>
                </a:solidFill>
              </a:rPr>
              <a:t>info@ppflexible.com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73" y="4909750"/>
            <a:ext cx="2334055" cy="175054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394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rgbClr val="0070C0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8" y="201980"/>
            <a:ext cx="3251509" cy="160210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4" name="Rectangle à coins arrondis 3"/>
          <p:cNvSpPr/>
          <p:nvPr/>
        </p:nvSpPr>
        <p:spPr>
          <a:xfrm>
            <a:off x="4678377" y="608317"/>
            <a:ext cx="7320546" cy="658125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sz="2900" b="1" dirty="0" smtClean="0"/>
              <a:t>TUYAUX TECHNIQUES</a:t>
            </a:r>
            <a:endParaRPr lang="fr-FR" sz="29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763582" y="1902502"/>
            <a:ext cx="11807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000" dirty="0" smtClean="0">
                <a:latin typeface="Century" panose="02040604050505020304" pitchFamily="18" charset="0"/>
              </a:rPr>
              <a:t>Nous vous conseillons et vous fournissons une large gamme </a:t>
            </a:r>
          </a:p>
          <a:p>
            <a:pPr algn="ctr">
              <a:lnSpc>
                <a:spcPct val="200000"/>
              </a:lnSpc>
            </a:pPr>
            <a:r>
              <a:rPr lang="fr-FR" sz="2000" dirty="0" smtClean="0">
                <a:latin typeface="Century" panose="02040604050505020304" pitchFamily="18" charset="0"/>
              </a:rPr>
              <a:t>de TUYAUX TECHNIQUES et d ’ACCESSOIRES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238223" y="6310935"/>
            <a:ext cx="2953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Book Antiqua" panose="0204060205030503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… … Consultez-nous </a:t>
            </a:r>
            <a:r>
              <a:rPr lang="fr-FR" sz="2000" b="1" dirty="0">
                <a:solidFill>
                  <a:schemeClr val="bg1"/>
                </a:solidFill>
                <a:latin typeface="Book Antiqua" panose="02040602050305030304" pitchFamily="18" charset="0"/>
                <a:ea typeface="Segoe UI" panose="020B0502040204020203" pitchFamily="34" charset="0"/>
                <a:cs typeface="Segoe UI" panose="020B0502040204020203" pitchFamily="34" charset="0"/>
              </a:rPr>
              <a:t>!</a:t>
            </a:r>
            <a:endParaRPr lang="fr-FR" b="1" dirty="0">
              <a:solidFill>
                <a:schemeClr val="bg1"/>
              </a:solidFill>
              <a:latin typeface="Book Antiqua" panose="02040602050305030304" pitchFamily="18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http://www.alfaflex.com/images_import/foto/01_tuinslangen/hobb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54" y="4711831"/>
            <a:ext cx="1237371" cy="925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clair 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54" y="2504270"/>
            <a:ext cx="1263435" cy="936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lcair AL gekleu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54" y="3579964"/>
            <a:ext cx="1237371" cy="917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267482" y="1390145"/>
            <a:ext cx="399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03.89.55.11.55     </a:t>
            </a:r>
            <a:r>
              <a:rPr lang="fr-FR" u="sng" dirty="0" smtClean="0">
                <a:solidFill>
                  <a:srgbClr val="0000FF"/>
                </a:solidFill>
              </a:rPr>
              <a:t>info@ppflexible.com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78884" y="3069907"/>
            <a:ext cx="1071415" cy="13977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72959" y="4331210"/>
            <a:ext cx="1083265" cy="125829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662" y="4723967"/>
            <a:ext cx="1506310" cy="119517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662" y="3347779"/>
            <a:ext cx="1460563" cy="114929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59" y="5555210"/>
            <a:ext cx="1135664" cy="116026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987387" y="3768762"/>
            <a:ext cx="203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Raccord à cames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4987389" y="4775689"/>
            <a:ext cx="203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Raccord express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987388" y="5941603"/>
            <a:ext cx="203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Colliers à oreilles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9784478" y="3631483"/>
            <a:ext cx="130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Coquilles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9829799" y="5132656"/>
            <a:ext cx="203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Raccord Guillemin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93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3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rgbClr val="0070C0"/>
            </a:gs>
            <a:gs pos="100000">
              <a:srgbClr val="FFFF00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8" y="201980"/>
            <a:ext cx="3251509" cy="160210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Rectangle à coins arrondis 4"/>
          <p:cNvSpPr/>
          <p:nvPr/>
        </p:nvSpPr>
        <p:spPr>
          <a:xfrm>
            <a:off x="4678377" y="608317"/>
            <a:ext cx="7320546" cy="658125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sz="2900" b="1" dirty="0" smtClean="0"/>
              <a:t>AIR COMPRIME</a:t>
            </a:r>
            <a:endParaRPr lang="fr-FR" sz="29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t="41182" r="24167" b="35778"/>
          <a:stretch/>
        </p:blipFill>
        <p:spPr>
          <a:xfrm>
            <a:off x="10870163" y="6378060"/>
            <a:ext cx="1128760" cy="37874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261829" y="1992220"/>
            <a:ext cx="6493565" cy="2455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000" dirty="0" smtClean="0">
                <a:latin typeface="Century" panose="02040604050505020304" pitchFamily="18" charset="0"/>
              </a:rPr>
              <a:t>L’air comprimé dans tous ses états :</a:t>
            </a:r>
          </a:p>
          <a:p>
            <a:pPr>
              <a:lnSpc>
                <a:spcPct val="200000"/>
              </a:lnSpc>
            </a:pPr>
            <a:r>
              <a:rPr lang="fr-FR" sz="2000" dirty="0">
                <a:latin typeface="Century" panose="02040604050505020304" pitchFamily="18" charset="0"/>
              </a:rPr>
              <a:t>	</a:t>
            </a:r>
            <a:r>
              <a:rPr lang="fr-FR" sz="2000" dirty="0" smtClean="0">
                <a:latin typeface="Century" panose="02040604050505020304" pitchFamily="18" charset="0"/>
              </a:rPr>
              <a:t>¤ raccords et connecteurs</a:t>
            </a:r>
          </a:p>
          <a:p>
            <a:pPr>
              <a:lnSpc>
                <a:spcPct val="200000"/>
              </a:lnSpc>
            </a:pPr>
            <a:r>
              <a:rPr lang="fr-FR" sz="2000" dirty="0" smtClean="0">
                <a:latin typeface="Century" panose="02040604050505020304" pitchFamily="18" charset="0"/>
              </a:rPr>
              <a:t>	¤ accessoires</a:t>
            </a:r>
          </a:p>
          <a:p>
            <a:pPr>
              <a:lnSpc>
                <a:spcPct val="200000"/>
              </a:lnSpc>
            </a:pPr>
            <a:r>
              <a:rPr lang="fr-FR" sz="2000" dirty="0">
                <a:latin typeface="Century" panose="02040604050505020304" pitchFamily="18" charset="0"/>
              </a:rPr>
              <a:t>	</a:t>
            </a:r>
            <a:r>
              <a:rPr lang="fr-FR" sz="2000" dirty="0" smtClean="0">
                <a:latin typeface="Century" panose="02040604050505020304" pitchFamily="18" charset="0"/>
              </a:rPr>
              <a:t>¤ traitement et conditionnement de l’air</a:t>
            </a:r>
            <a:endParaRPr lang="fr-FR" sz="2000" dirty="0">
              <a:latin typeface="Century" panose="020406040505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631" y="4631430"/>
            <a:ext cx="2028344" cy="17466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" y="2714875"/>
            <a:ext cx="4175666" cy="26890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178" y="2258457"/>
            <a:ext cx="2203822" cy="185664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ZoneTexte 9"/>
          <p:cNvSpPr txBox="1"/>
          <p:nvPr/>
        </p:nvSpPr>
        <p:spPr>
          <a:xfrm>
            <a:off x="10361230" y="4115103"/>
            <a:ext cx="1499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latin typeface="Century" panose="02040604050505020304" pitchFamily="18" charset="0"/>
              </a:rPr>
              <a:t>Soufflettes et enrouleurs automatiques</a:t>
            </a:r>
            <a:endParaRPr lang="fr-FR" sz="1600" i="1" dirty="0">
              <a:latin typeface="Century" panose="020406040505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05946" y="5533352"/>
            <a:ext cx="3738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latin typeface="Century" panose="02040604050505020304" pitchFamily="18" charset="0"/>
              </a:rPr>
              <a:t>Réseau air comprimé : traitement de l’air – sortie compresseur jusqu’à l’entrée de vos machines</a:t>
            </a:r>
            <a:endParaRPr lang="fr-FR" sz="1600" i="1" dirty="0">
              <a:latin typeface="Century" panose="020406040505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427048" y="5766175"/>
            <a:ext cx="265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latin typeface="Century" panose="02040604050505020304" pitchFamily="18" charset="0"/>
              </a:rPr>
              <a:t>Raccords rapides Sécurité ISO B - ISO C</a:t>
            </a:r>
            <a:endParaRPr lang="fr-FR" sz="1600" i="1" dirty="0">
              <a:latin typeface="Century" panose="020406040505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267482" y="1390145"/>
            <a:ext cx="399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03.89.55.11.55     </a:t>
            </a:r>
            <a:r>
              <a:rPr lang="fr-FR" u="sng" dirty="0" smtClean="0">
                <a:solidFill>
                  <a:srgbClr val="0000FF"/>
                </a:solidFill>
              </a:rPr>
              <a:t>info@ppflexible.com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8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gallery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À bandes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TC103090430[[fn=À bandes]]</Template>
  <TotalTime>1346</TotalTime>
  <Words>491</Words>
  <Application>Microsoft Office PowerPoint</Application>
  <PresentationFormat>Grand écran</PresentationFormat>
  <Paragraphs>129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Aharoni</vt:lpstr>
      <vt:lpstr>Arial</vt:lpstr>
      <vt:lpstr>Arial Black</vt:lpstr>
      <vt:lpstr>Book Antiqua</vt:lpstr>
      <vt:lpstr>Century</vt:lpstr>
      <vt:lpstr>Corbel</vt:lpstr>
      <vt:lpstr>David</vt:lpstr>
      <vt:lpstr>Segoe UI</vt:lpstr>
      <vt:lpstr>Wingdings</vt:lpstr>
      <vt:lpstr>À bandes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angelique</dc:creator>
  <cp:lastModifiedBy>angelique</cp:lastModifiedBy>
  <cp:revision>116</cp:revision>
  <cp:lastPrinted>2014-10-15T12:39:17Z</cp:lastPrinted>
  <dcterms:created xsi:type="dcterms:W3CDTF">2014-10-15T08:59:06Z</dcterms:created>
  <dcterms:modified xsi:type="dcterms:W3CDTF">2016-03-23T09:20:10Z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